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1" r:id="rId9"/>
    <p:sldId id="278" r:id="rId10"/>
    <p:sldId id="262" r:id="rId11"/>
    <p:sldId id="263" r:id="rId12"/>
    <p:sldId id="274" r:id="rId13"/>
    <p:sldId id="275" r:id="rId14"/>
    <p:sldId id="276" r:id="rId15"/>
    <p:sldId id="279" r:id="rId16"/>
    <p:sldId id="277" r:id="rId17"/>
    <p:sldId id="280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D56D41-9C63-4848-B784-F2F0DF157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50021"/>
            <a:ext cx="7766936" cy="2659444"/>
          </a:xfrm>
        </p:spPr>
        <p:txBody>
          <a:bodyPr/>
          <a:lstStyle/>
          <a:p>
            <a:pPr algn="l"/>
            <a:r>
              <a:rPr lang="pl-PL" sz="2800" i="1" dirty="0">
                <a:solidFill>
                  <a:schemeClr val="accent2">
                    <a:lumMod val="75000"/>
                  </a:schemeClr>
                </a:solidFill>
              </a:rPr>
              <a:t>Zanurzyć się w składni, zanurzyć się w składnię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? Problemy wariantywnej rekcji </a:t>
            </a:r>
            <a:br>
              <a:rPr lang="pl-PL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w nauczaniu polszczyzny Ukraińców: </a:t>
            </a:r>
            <a:br>
              <a:rPr lang="pl-PL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na przykładzie czasownika </a:t>
            </a:r>
            <a:r>
              <a:rPr lang="pl-PL" sz="2800" i="1" dirty="0">
                <a:solidFill>
                  <a:schemeClr val="accent2">
                    <a:lumMod val="75000"/>
                  </a:schemeClr>
                </a:solidFill>
              </a:rPr>
              <a:t>zanurzyć (się)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pl-PL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000" dirty="0" err="1">
                <a:solidFill>
                  <a:schemeClr val="accent2"/>
                </a:solidFill>
              </a:rPr>
              <a:t>Сz</a:t>
            </a:r>
            <a:r>
              <a:rPr lang="pl-PL" sz="2000" dirty="0">
                <a:solidFill>
                  <a:schemeClr val="accent2"/>
                </a:solidFill>
              </a:rPr>
              <a:t>. 1: prezentacja problemów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D35FBC-37F2-453E-88B9-64C7C6FD5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51068"/>
            <a:ext cx="7766936" cy="1596665"/>
          </a:xfrm>
        </p:spPr>
        <p:txBody>
          <a:bodyPr>
            <a:normAutofit/>
          </a:bodyPr>
          <a:lstStyle/>
          <a:p>
            <a:pPr algn="l"/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Ałła Krawczuk, </a:t>
            </a:r>
          </a:p>
          <a:p>
            <a:pPr algn="l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Narodowy Uniwersytet Lwowski im. Iwana Franki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FAF5FD5-6797-4942-872F-D4EAE7AE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7" y="5525396"/>
            <a:ext cx="3206588" cy="122396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0A0C69-38ED-4F01-8A16-402DA4F51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593" y="5570065"/>
            <a:ext cx="1305563" cy="1223966"/>
          </a:xfrm>
          <a:prstGeom prst="rect">
            <a:avLst/>
          </a:prstGeom>
        </p:spPr>
      </p:pic>
      <p:pic>
        <p:nvPicPr>
          <p:cNvPr id="1026" name="Picture 2" descr="https://lh7-us.googleusercontent.com/Oc4-OvMxXfOjByijpSyktD5GtqJ6m9QVTvUFG2-YFXV9oaOA7-TOGpa7SlwzRRE5yrw6xNDHq9VLHe7lYrs-XM-H-LcCyFHwW2p3v_yyOv9gvyAIHvN01UiVVmsQffYFRwyOEe1708FQDGpGakZsww=s2048">
            <a:extLst>
              <a:ext uri="{FF2B5EF4-FFF2-40B4-BE49-F238E27FC236}">
                <a16:creationId xmlns:a16="http://schemas.microsoft.com/office/drawing/2014/main" id="{948A5929-3BAA-4F1A-BE0F-91E7A85A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06" y="5570065"/>
            <a:ext cx="2729638" cy="10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us.googleusercontent.com/LTAVJIAoNDBYhwunlSD5zqVFhEoXruzLc0izXUvj8HAaFdDgWH1FO1ItSMoOiqwCIHdhZqAipUvNbBYia3xVZwxB9dQmenIbKKALR6R4WxKGdTVoe2Fl08cXFG5GV-Gwxks7HpXyC46V49vlyDO0EA=s2048">
            <a:extLst>
              <a:ext uri="{FF2B5EF4-FFF2-40B4-BE49-F238E27FC236}">
                <a16:creationId xmlns:a16="http://schemas.microsoft.com/office/drawing/2014/main" id="{C43DEDFB-B410-4783-91A9-3BB4ADF9D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45" y="5669109"/>
            <a:ext cx="1502205" cy="10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7-us.googleusercontent.com/lnxKJZPW7bPtV2M8jJ0KET5REPjwqCGBk_GkKH_gWwn-ywkFf7AYR4HGNm1chwnc0jau3tfKc8aEEAJ5zHNxGFNYPFWo73t1cQ-UAw6A99s4B25qIVcPNi1DgT2QH0IssG4RAYGuWc8IKBP8hgzgbg=s2048">
            <a:extLst>
              <a:ext uri="{FF2B5EF4-FFF2-40B4-BE49-F238E27FC236}">
                <a16:creationId xmlns:a16="http://schemas.microsoft.com/office/drawing/2014/main" id="{59515BF1-C2E1-4EE9-8D9C-17788DBB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031" y="5711980"/>
            <a:ext cx="1059716" cy="10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7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32DD7-BE00-4979-9F31-A0B47126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Wielki słownik języka polskiego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1EFB7E-B578-4689-8FB8-DDC3DFD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88" y="1627465"/>
            <a:ext cx="8596668" cy="4620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Brak </a:t>
            </a:r>
            <a:r>
              <a:rPr lang="pl-PL" sz="2400" u="sng" dirty="0"/>
              <a:t>schematu składniowego </a:t>
            </a:r>
            <a:r>
              <a:rPr lang="pl-PL" sz="2400" dirty="0"/>
              <a:t>dla rzeczownika </a:t>
            </a:r>
            <a:r>
              <a:rPr lang="pl-PL" sz="2400" b="1" i="1" dirty="0"/>
              <a:t>podręcznik</a:t>
            </a:r>
          </a:p>
          <a:p>
            <a:pPr marL="0" indent="0">
              <a:buNone/>
            </a:pPr>
            <a:r>
              <a:rPr lang="pl-PL" sz="2400" u="sng" dirty="0"/>
              <a:t>Połączenia</a:t>
            </a:r>
            <a:r>
              <a:rPr lang="pl-PL" sz="2400" dirty="0"/>
              <a:t>:</a:t>
            </a:r>
          </a:p>
          <a:p>
            <a:r>
              <a:rPr lang="pl-PL" sz="2400" i="1" dirty="0"/>
              <a:t>podręcznik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pl-PL" sz="2400" i="1" dirty="0"/>
              <a:t> biologii,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sz="2400" i="1" dirty="0"/>
              <a:t>geografii, </a:t>
            </a:r>
            <a:r>
              <a:rPr lang="pl-PL" sz="2400" i="1" dirty="0">
                <a:solidFill>
                  <a:srgbClr val="FF0000"/>
                </a:solidFill>
              </a:rPr>
              <a:t>do historii</a:t>
            </a:r>
            <a:r>
              <a:rPr lang="pl-PL" sz="2400" i="1" dirty="0"/>
              <a:t>,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pl-PL" sz="2400" i="1" dirty="0"/>
              <a:t> języka polskiego</a:t>
            </a:r>
            <a:r>
              <a:rPr lang="pl-PL" sz="2400" dirty="0"/>
              <a:t>; </a:t>
            </a:r>
          </a:p>
          <a:p>
            <a:r>
              <a:rPr lang="pl-PL" sz="2400" i="1" dirty="0"/>
              <a:t>podręcznik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 nauki </a:t>
            </a:r>
            <a:r>
              <a:rPr lang="pl-PL" sz="2400" i="1" dirty="0"/>
              <a:t>(języka)</a:t>
            </a:r>
            <a:r>
              <a:rPr lang="pl-PL" sz="2400" dirty="0"/>
              <a:t>; </a:t>
            </a:r>
          </a:p>
          <a:p>
            <a:r>
              <a:rPr lang="pl-PL" sz="2400" i="1" dirty="0"/>
              <a:t>podręcznik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pl-PL" sz="2400" i="1" dirty="0"/>
              <a:t> gimnazjum,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pl-PL" sz="2400" i="1" dirty="0"/>
              <a:t> szkół podstawowych.</a:t>
            </a:r>
          </a:p>
          <a:p>
            <a:r>
              <a:rPr lang="pl-PL" sz="2400" i="1" dirty="0"/>
              <a:t>podręcznik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dla</a:t>
            </a:r>
            <a:r>
              <a:rPr lang="pl-PL" sz="2400" i="1" dirty="0"/>
              <a:t> klasy (pierwszej)</a:t>
            </a:r>
          </a:p>
          <a:p>
            <a:r>
              <a:rPr lang="pl-PL" sz="2400" i="1" dirty="0"/>
              <a:t>podręcznik dziejów literatury, ekonomii, </a:t>
            </a:r>
            <a:r>
              <a:rPr lang="pl-PL" sz="2400" i="1" dirty="0">
                <a:solidFill>
                  <a:srgbClr val="FF0000"/>
                </a:solidFill>
              </a:rPr>
              <a:t>historii, </a:t>
            </a:r>
            <a:r>
              <a:rPr lang="pl-PL" sz="2400" i="1" dirty="0"/>
              <a:t>medycyny, prawa, psychologii</a:t>
            </a:r>
          </a:p>
          <a:p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270630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AFAFEC-3715-4705-B0AF-8E14C42F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Internet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D176DE-80CE-46C1-95B4-84D9D302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78" y="1748901"/>
            <a:ext cx="8448379" cy="4656445"/>
          </a:xfrm>
        </p:spPr>
        <p:txBody>
          <a:bodyPr>
            <a:normAutofit/>
          </a:bodyPr>
          <a:lstStyle/>
          <a:p>
            <a:r>
              <a:rPr lang="pl-PL" sz="2400" i="1" dirty="0"/>
              <a:t>Podręczniki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pl-PL" sz="2400" i="1" dirty="0"/>
              <a:t> liceum</a:t>
            </a:r>
          </a:p>
          <a:p>
            <a:r>
              <a:rPr lang="pl-PL" sz="2400" i="1" dirty="0"/>
              <a:t>Podręczniki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pl-PL" sz="2400" i="1" dirty="0"/>
              <a:t> pierwszej klasy liceum</a:t>
            </a:r>
          </a:p>
          <a:p>
            <a:r>
              <a:rPr lang="pl-PL" sz="2400" i="1" dirty="0"/>
              <a:t>Podręczniki szkolne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dla</a:t>
            </a:r>
            <a:r>
              <a:rPr lang="pl-PL" sz="2400" i="1" dirty="0"/>
              <a:t> uczniów liceum </a:t>
            </a:r>
          </a:p>
          <a:p>
            <a:r>
              <a:rPr lang="pl-PL" sz="2400" i="1" dirty="0"/>
              <a:t>Podręcznik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pl-PL" sz="2400" i="1" dirty="0"/>
              <a:t> języka polskiego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dla</a:t>
            </a:r>
            <a:r>
              <a:rPr lang="pl-PL" sz="2400" i="1" dirty="0"/>
              <a:t> liceum</a:t>
            </a:r>
          </a:p>
          <a:p>
            <a:r>
              <a:rPr lang="pl-PL" sz="2400" i="1" dirty="0"/>
              <a:t>Podręcznik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dla</a:t>
            </a:r>
            <a:r>
              <a:rPr lang="pl-PL" sz="2400" i="1" dirty="0">
                <a:solidFill>
                  <a:srgbClr val="FF0000"/>
                </a:solidFill>
              </a:rPr>
              <a:t> </a:t>
            </a:r>
            <a:r>
              <a:rPr lang="pl-PL" sz="2400" i="1" dirty="0"/>
              <a:t>liceum ogólnokształcącego</a:t>
            </a:r>
          </a:p>
          <a:p>
            <a:r>
              <a:rPr lang="pl-PL" sz="2400" i="1" dirty="0"/>
              <a:t>Podręczniki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dla</a:t>
            </a:r>
            <a:r>
              <a:rPr lang="pl-PL" sz="2400" i="1" dirty="0"/>
              <a:t> szkół zawodowych / podstawowych / ponadpodstawowych</a:t>
            </a:r>
          </a:p>
          <a:p>
            <a:pPr marL="0" indent="0" algn="ctr">
              <a:buNone/>
            </a:pPr>
            <a:endParaRPr lang="pl-PL" sz="2400" i="1" dirty="0"/>
          </a:p>
          <a:p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13661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BDB6D-44DD-4CE1-9D7A-33CF896B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9661E8-F012-463F-949A-424B0255E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Schematy składniowe przedstawione są w </a:t>
            </a:r>
            <a:r>
              <a:rPr lang="pl-PL" sz="2400" dirty="0" err="1"/>
              <a:t>specjalistycz-nym</a:t>
            </a:r>
            <a:r>
              <a:rPr lang="pl-PL" sz="2400" dirty="0"/>
              <a:t> słowniku składniowym </a:t>
            </a:r>
            <a:r>
              <a:rPr lang="pl-PL" sz="2400" i="1" dirty="0"/>
              <a:t>Walenty</a:t>
            </a:r>
            <a:r>
              <a:rPr lang="pl-PL" sz="2400" dirty="0"/>
              <a:t>. </a:t>
            </a:r>
          </a:p>
          <a:p>
            <a:r>
              <a:rPr lang="pl-PL" sz="2400" dirty="0"/>
              <a:t>Jednak przyjęte w nim zasady opisu trudne są do odczytania przez niespecjalistę, np. lektora, a tym bardziej przez studenta obcokrajowca.</a:t>
            </a:r>
          </a:p>
        </p:txBody>
      </p:sp>
    </p:spTree>
    <p:extLst>
      <p:ext uri="{BB962C8B-B14F-4D97-AF65-F5344CB8AC3E}">
        <p14:creationId xmlns:p14="http://schemas.microsoft.com/office/powerpoint/2010/main" val="320314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3C25FC-6229-4499-AFEC-6F3AB4C0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F14F921-C375-4C5C-8EDF-795C8B30E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541" y="461639"/>
            <a:ext cx="7002236" cy="6295215"/>
          </a:xfrm>
        </p:spPr>
      </p:pic>
    </p:spTree>
    <p:extLst>
      <p:ext uri="{BB962C8B-B14F-4D97-AF65-F5344CB8AC3E}">
        <p14:creationId xmlns:p14="http://schemas.microsoft.com/office/powerpoint/2010/main" val="6331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704DB6-F0C7-45ED-B6B7-2F5718D1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A110E68-7C94-4282-96A9-B1BA5B1B6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73" y="375996"/>
            <a:ext cx="4216314" cy="5872404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F324E5-7E2C-4E48-B606-6FB3897B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73" y="609600"/>
            <a:ext cx="5051590" cy="52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8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73E11-C214-4339-9F14-08CB4E54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Walenty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3A4DD9-0482-4AB2-9BAF-EEF194286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 + gen.</a:t>
            </a:r>
          </a:p>
          <a:p>
            <a:endParaRPr lang="pl-PL" dirty="0"/>
          </a:p>
          <a:p>
            <a:r>
              <a:rPr lang="pl-PL" i="1" dirty="0"/>
              <a:t>podręcznik </a:t>
            </a:r>
            <a:r>
              <a:rPr lang="pl-PL" i="1" dirty="0">
                <a:solidFill>
                  <a:srgbClr val="FF0000"/>
                </a:solidFill>
              </a:rPr>
              <a:t>z</a:t>
            </a:r>
            <a:r>
              <a:rPr lang="pl-PL" i="1" dirty="0"/>
              <a:t> matematyki, </a:t>
            </a:r>
            <a:r>
              <a:rPr lang="pl-PL" i="1" dirty="0">
                <a:solidFill>
                  <a:srgbClr val="FF0000"/>
                </a:solidFill>
              </a:rPr>
              <a:t>z</a:t>
            </a:r>
            <a:r>
              <a:rPr lang="pl-PL" i="1" dirty="0"/>
              <a:t> polskiego</a:t>
            </a:r>
            <a:r>
              <a:rPr lang="pl-PL" dirty="0"/>
              <a:t> ?</a:t>
            </a:r>
          </a:p>
          <a:p>
            <a:r>
              <a:rPr lang="pl-PL" dirty="0"/>
              <a:t>potoczne?</a:t>
            </a:r>
          </a:p>
        </p:txBody>
      </p:sp>
    </p:spTree>
    <p:extLst>
      <p:ext uri="{BB962C8B-B14F-4D97-AF65-F5344CB8AC3E}">
        <p14:creationId xmlns:p14="http://schemas.microsoft.com/office/powerpoint/2010/main" val="5591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43DC97-EDE0-4105-B600-C569D3CE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FB23A7-86B0-4E61-9561-95DAFB2F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 </a:t>
            </a:r>
            <a:r>
              <a:rPr lang="pl-PL" sz="2400" i="1" dirty="0"/>
              <a:t>Walentym</a:t>
            </a:r>
            <a:r>
              <a:rPr lang="pl-PL" sz="2400" dirty="0"/>
              <a:t> nie ma jednak informacji o dystrybucji poszczególnych typów podrzędników. </a:t>
            </a:r>
          </a:p>
          <a:p>
            <a:r>
              <a:rPr lang="pl-PL" sz="2400" dirty="0"/>
              <a:t>Można się jej domyślać, analizując przykłady (jak w WSJP). Nie jest to jednak zadanie dla obcokrajowców uczących się języka polskiego.</a:t>
            </a:r>
          </a:p>
        </p:txBody>
      </p:sp>
    </p:spTree>
    <p:extLst>
      <p:ext uri="{BB962C8B-B14F-4D97-AF65-F5344CB8AC3E}">
        <p14:creationId xmlns:p14="http://schemas.microsoft.com/office/powerpoint/2010/main" val="255342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9308F3-9CBC-49E4-A67F-E7475541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Korpus </a:t>
            </a:r>
            <a:r>
              <a:rPr lang="uk-UA" dirty="0"/>
              <a:t>2011-</a:t>
            </a:r>
            <a:r>
              <a:rPr lang="pl-PL" dirty="0"/>
              <a:t>202</a:t>
            </a:r>
            <a:r>
              <a:rPr lang="uk-UA" dirty="0"/>
              <a:t>0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E9E64-7FCF-4FEF-9AB8-569DA197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i="1" dirty="0"/>
              <a:t>Podręcznik z parazytologii</a:t>
            </a:r>
          </a:p>
          <a:p>
            <a:r>
              <a:rPr lang="pl-PL" sz="2400" i="1" dirty="0"/>
              <a:t>Podręcznik z geopolityki</a:t>
            </a:r>
          </a:p>
          <a:p>
            <a:r>
              <a:rPr lang="pl-PL" sz="2400" i="1" dirty="0"/>
              <a:t>Podręczniki z historii kultury</a:t>
            </a:r>
          </a:p>
          <a:p>
            <a:r>
              <a:rPr lang="pl-PL" sz="2400" i="1" dirty="0"/>
              <a:t>Podręczniki z fizyki i historii</a:t>
            </a:r>
          </a:p>
          <a:p>
            <a:r>
              <a:rPr lang="pl-PL" sz="2400" i="1" dirty="0"/>
              <a:t>Podręczniki z chemii, algebry, </a:t>
            </a:r>
            <a:endParaRPr lang="uk-UA" sz="2400" i="1" dirty="0"/>
          </a:p>
          <a:p>
            <a:pPr marL="0" indent="0">
              <a:buNone/>
            </a:pPr>
            <a:r>
              <a:rPr lang="uk-UA" sz="2400" i="1" dirty="0"/>
              <a:t>	</a:t>
            </a:r>
            <a:r>
              <a:rPr lang="pl-PL" sz="2400" i="1" dirty="0"/>
              <a:t>literatury</a:t>
            </a:r>
            <a:endParaRPr lang="uk-UA" sz="2400" i="1" dirty="0"/>
          </a:p>
          <a:p>
            <a:r>
              <a:rPr lang="pl-PL" sz="2400" i="1" dirty="0"/>
              <a:t>Podręczniki z co najmniej </a:t>
            </a:r>
            <a:endParaRPr lang="uk-UA" sz="2400" i="1" dirty="0"/>
          </a:p>
          <a:p>
            <a:pPr marL="0" indent="0">
              <a:buNone/>
            </a:pPr>
            <a:r>
              <a:rPr lang="uk-UA" sz="2400" i="1" dirty="0"/>
              <a:t>    </a:t>
            </a:r>
            <a:r>
              <a:rPr lang="pl-PL" sz="2400" i="1" dirty="0"/>
              <a:t>kilku przedmiotów</a:t>
            </a:r>
          </a:p>
          <a:p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4C9D9B-1FB0-4546-9980-26EA3810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568" y="2160589"/>
            <a:ext cx="6892432" cy="34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5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228FA-3FE4-410B-8BB8-131CF3E9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 </a:t>
            </a:r>
            <a:r>
              <a:rPr lang="pl-PL" i="1" dirty="0"/>
              <a:t>nie tylko dla Ukraińców?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736BD2-E746-4DE5-93DD-47A4260D4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/>
              <a:t>Doprecyzowanie normy składniowej w zakresie </a:t>
            </a:r>
            <a:r>
              <a:rPr lang="pl-PL" sz="2400" dirty="0" err="1"/>
              <a:t>rekcyjnych</a:t>
            </a:r>
            <a:r>
              <a:rPr lang="pl-PL" sz="2400" dirty="0"/>
              <a:t> form wariantywnych</a:t>
            </a:r>
          </a:p>
          <a:p>
            <a:r>
              <a:rPr lang="pl-PL" sz="2400" dirty="0"/>
              <a:t>Doskonalenie znajomości niuansów składniowych języka ojczystego (polskiego)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Ale też</a:t>
            </a:r>
          </a:p>
          <a:p>
            <a:r>
              <a:rPr lang="pl-PL" sz="2400" dirty="0"/>
              <a:t>Doskonalenie znajomości niuansów składniowych języka ukraińskiego (przez obcokrajowców uczących się języka ukraińskiego i przez samych Ukraińców)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6024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15583-C32F-4657-BB8A-B35C0302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relacji odpowiedników </a:t>
            </a:r>
            <a:r>
              <a:rPr lang="pl-PL" dirty="0" err="1"/>
              <a:t>rekcyjnych</a:t>
            </a:r>
            <a:r>
              <a:rPr lang="pl-PL" dirty="0"/>
              <a:t> polsko-ukraińskich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7E2C1D-9189-4AEB-B425-CEDAFF7F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Ekwiwalencja</a:t>
            </a:r>
            <a:r>
              <a:rPr lang="pl-PL" sz="2400" dirty="0"/>
              <a:t> 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(pokrywanie się)</a:t>
            </a:r>
          </a:p>
          <a:p>
            <a:pPr marL="0" indent="0">
              <a:buNone/>
            </a:pPr>
            <a:r>
              <a:rPr lang="pl-PL" sz="2400" dirty="0"/>
              <a:t>	czytać co (książkę) – </a:t>
            </a:r>
            <a:r>
              <a:rPr lang="pl-PL" sz="2400" dirty="0" err="1"/>
              <a:t>читати</a:t>
            </a:r>
            <a:r>
              <a:rPr lang="pl-PL" sz="2400" dirty="0"/>
              <a:t> </a:t>
            </a:r>
            <a:r>
              <a:rPr lang="pl-PL" sz="2400" dirty="0" err="1"/>
              <a:t>що</a:t>
            </a:r>
            <a:r>
              <a:rPr lang="pl-PL" sz="2400" dirty="0"/>
              <a:t> (</a:t>
            </a:r>
            <a:r>
              <a:rPr lang="pl-PL" sz="2400" dirty="0" err="1"/>
              <a:t>книжку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endParaRPr lang="pl-PL" sz="2400" i="1" dirty="0"/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Brak ekwiwalencji 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(wyraźny kontrast)</a:t>
            </a:r>
          </a:p>
          <a:p>
            <a:pPr marL="0" indent="0">
              <a:buNone/>
            </a:pPr>
            <a:r>
              <a:rPr lang="pl-PL" sz="2400" dirty="0"/>
              <a:t>	zawdzięczać co (życie) – </a:t>
            </a:r>
            <a:r>
              <a:rPr lang="pl-PL" sz="2400" dirty="0" err="1"/>
              <a:t>завдячувати</a:t>
            </a:r>
            <a:r>
              <a:rPr lang="pl-PL" sz="2400" dirty="0"/>
              <a:t> </a:t>
            </a:r>
            <a:r>
              <a:rPr lang="pl-PL" sz="2400" dirty="0" err="1"/>
              <a:t>чим</a:t>
            </a:r>
            <a:r>
              <a:rPr lang="pl-PL" sz="2400" dirty="0"/>
              <a:t> (</a:t>
            </a:r>
            <a:r>
              <a:rPr lang="pl-PL" sz="2400" dirty="0" err="1"/>
              <a:t>життям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725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956920-47E8-4765-89DD-90C98656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badawczo-dydaktyczny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548586-F340-4421-9DFA-245345A7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„Wzajemny transfer „językoznawstwo – glottodydaktyka”: współczesne problemy normatywne składni w języku ogólnopolskim i w polszczyźnie użytkowników z pierwszym językiem ukraińskim”, </a:t>
            </a:r>
          </a:p>
          <a:p>
            <a:pPr marL="0" indent="0">
              <a:buNone/>
            </a:pPr>
            <a:r>
              <a:rPr lang="pl-PL" sz="2400" dirty="0"/>
              <a:t>	finansowany przez Narodową Agencję  Wymiany  	Akademickiej w ramach Programu POLONISTA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C71FC3-7966-43CD-BC21-053A989E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34" y="4616388"/>
            <a:ext cx="5014266" cy="191609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2E09332-22A9-4227-82FA-A9C0E983F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932" y="4616388"/>
            <a:ext cx="2303879" cy="21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F90333-04A4-4AFB-96A8-2A89E604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Ekwiwalencja częściowa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498B33-4292-43A5-B7BA-5B51A052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7" y="1930400"/>
            <a:ext cx="8326722" cy="4470400"/>
          </a:xfrm>
        </p:spPr>
        <p:txBody>
          <a:bodyPr>
            <a:normAutofit lnSpcReduction="10000"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Ekwiwalencja częściowa 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(różnice i podobieństwa)</a:t>
            </a:r>
          </a:p>
          <a:p>
            <a:pPr marL="0" indent="0">
              <a:buNone/>
            </a:pP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dirty="0"/>
              <a:t>a) lekceważyć co (niebezpieczeństwo) – </a:t>
            </a:r>
            <a:r>
              <a:rPr lang="uk-UA" dirty="0"/>
              <a:t>легковажити чим (небезпекою)</a:t>
            </a:r>
          </a:p>
          <a:p>
            <a:pPr marL="0" indent="0">
              <a:buNone/>
            </a:pPr>
            <a:r>
              <a:rPr lang="uk-UA" dirty="0"/>
              <a:t> 	                     </a:t>
            </a:r>
            <a:r>
              <a:rPr lang="pl-P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[brak]</a:t>
            </a:r>
            <a:r>
              <a:rPr lang="uk-UA" dirty="0"/>
              <a:t>                   </a:t>
            </a:r>
            <a:r>
              <a:rPr lang="pl-PL" dirty="0"/>
              <a:t>    </a:t>
            </a:r>
            <a:r>
              <a:rPr lang="uk-UA" dirty="0"/>
              <a:t>– легковажити що (небезпеку)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r>
              <a:rPr lang="pl-PL" dirty="0"/>
              <a:t>b) zaczytywać się w czym (w kryminałach) – </a:t>
            </a:r>
            <a:r>
              <a:rPr lang="pl-PL" dirty="0" err="1"/>
              <a:t>зачитуватися</a:t>
            </a:r>
            <a:r>
              <a:rPr lang="pl-PL" dirty="0"/>
              <a:t> </a:t>
            </a:r>
            <a:r>
              <a:rPr lang="pl-PL" dirty="0" err="1"/>
              <a:t>чим</a:t>
            </a:r>
            <a:r>
              <a:rPr lang="pl-PL" dirty="0"/>
              <a:t> (</a:t>
            </a:r>
            <a:r>
              <a:rPr lang="pl-PL" dirty="0" err="1"/>
              <a:t>детективами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    zaczytywać się czym (kryminałami)        –           </a:t>
            </a:r>
            <a:r>
              <a:rPr lang="pl-P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[brak]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c) położyć na czym (na stole)      –        </a:t>
            </a:r>
            <a:r>
              <a:rPr lang="pl-PL" dirty="0" err="1"/>
              <a:t>покласти</a:t>
            </a:r>
            <a:r>
              <a:rPr lang="pl-PL" dirty="0"/>
              <a:t> </a:t>
            </a:r>
            <a:r>
              <a:rPr lang="pl-PL" dirty="0" err="1"/>
              <a:t>на</a:t>
            </a:r>
            <a:r>
              <a:rPr lang="pl-PL" dirty="0"/>
              <a:t> </a:t>
            </a:r>
            <a:r>
              <a:rPr lang="pl-PL" dirty="0" err="1"/>
              <a:t>що</a:t>
            </a:r>
            <a:r>
              <a:rPr lang="pl-PL" dirty="0"/>
              <a:t> (</a:t>
            </a:r>
            <a:r>
              <a:rPr lang="pl-PL" dirty="0" err="1"/>
              <a:t>на</a:t>
            </a:r>
            <a:r>
              <a:rPr lang="pl-PL" dirty="0"/>
              <a:t> </a:t>
            </a:r>
            <a:r>
              <a:rPr lang="pl-PL" dirty="0" err="1"/>
              <a:t>стіл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    położyć na co (na stół)            –        </a:t>
            </a:r>
            <a:r>
              <a:rPr lang="pl-PL" dirty="0" err="1"/>
              <a:t>покласти</a:t>
            </a:r>
            <a:r>
              <a:rPr lang="pl-PL" dirty="0"/>
              <a:t> </a:t>
            </a:r>
            <a:r>
              <a:rPr lang="pl-PL" dirty="0" err="1"/>
              <a:t>на</a:t>
            </a:r>
            <a:r>
              <a:rPr lang="pl-PL" dirty="0"/>
              <a:t> </a:t>
            </a:r>
            <a:r>
              <a:rPr lang="pl-PL" dirty="0" err="1"/>
              <a:t>чому</a:t>
            </a:r>
            <a:r>
              <a:rPr lang="pl-PL" dirty="0"/>
              <a:t> (</a:t>
            </a:r>
            <a:r>
              <a:rPr lang="pl-PL" dirty="0" err="1"/>
              <a:t>на</a:t>
            </a:r>
            <a:r>
              <a:rPr lang="pl-PL" dirty="0"/>
              <a:t> </a:t>
            </a:r>
            <a:r>
              <a:rPr lang="pl-PL" dirty="0" err="1"/>
              <a:t>столі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959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56EB9-355C-42A8-A9C2-2351DE0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8C0562-3326-4F0C-8733-1143815BA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Potrzeba badań korpusowych również w języku ukraińskim</a:t>
            </a:r>
          </a:p>
          <a:p>
            <a:pPr marL="0" indent="0">
              <a:buNone/>
            </a:pPr>
            <a:r>
              <a:rPr lang="pl-PL" sz="2400" dirty="0"/>
              <a:t>	(brak w ukraińskiej leksykografii słownika takiego jak 	WSJP)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zanurzyć (się) w czym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 wodzie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pl-PL" sz="2000" dirty="0"/>
              <a:t>–   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занурити(ся) в що (у воду)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dirty="0"/>
              <a:t>zanurzyć (się) w co (w wodę)        –    </a:t>
            </a:r>
            <a:r>
              <a:rPr lang="uk-UA" sz="2000" dirty="0"/>
              <a:t>занурити(ся) в </a:t>
            </a:r>
            <a:r>
              <a:rPr lang="pl-PL" sz="2000" dirty="0" err="1"/>
              <a:t>чому</a:t>
            </a:r>
            <a:r>
              <a:rPr lang="uk-UA" sz="2000" dirty="0"/>
              <a:t> (у воді)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07614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A427AB-2A61-4102-819F-BFC42852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Ukraińska literatura przedmiotu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D6D214-8865-496F-B3E3-3344804A6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464817"/>
            <a:ext cx="8688076" cy="4576546"/>
          </a:xfrm>
        </p:spPr>
        <p:txBody>
          <a:bodyPr/>
          <a:lstStyle/>
          <a:p>
            <a:endParaRPr lang="uk-UA" dirty="0"/>
          </a:p>
          <a:p>
            <a:pPr marL="0" indent="0">
              <a:buNone/>
            </a:pPr>
            <a:r>
              <a:rPr lang="pl-PL" sz="2400" dirty="0"/>
              <a:t>„</a:t>
            </a:r>
            <a:r>
              <a:rPr lang="uk-UA" sz="2400" dirty="0"/>
              <a:t>Дієслова з послабленою моторичністю</a:t>
            </a:r>
            <a:r>
              <a:rPr lang="pl-PL" sz="2400" dirty="0"/>
              <a:t>”</a:t>
            </a:r>
            <a:endParaRPr lang="uk-UA" sz="2400" dirty="0"/>
          </a:p>
          <a:p>
            <a:pPr marL="0" indent="0">
              <a:buNone/>
            </a:pPr>
            <a:endParaRPr lang="uk-UA" sz="2400" dirty="0"/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Biernik</a:t>
            </a:r>
            <a:r>
              <a:rPr lang="pl-PL" sz="2400" dirty="0"/>
              <a:t>: „</a:t>
            </a:r>
            <a:r>
              <a:rPr lang="uk-UA" sz="2400" dirty="0"/>
              <a:t>динамічні відношення</a:t>
            </a:r>
            <a:r>
              <a:rPr lang="pl-PL" sz="2400" dirty="0"/>
              <a:t>”</a:t>
            </a:r>
            <a:r>
              <a:rPr lang="uk-UA" sz="2400" dirty="0"/>
              <a:t> (рух на поверхню) –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   на що  </a:t>
            </a:r>
            <a:r>
              <a:rPr lang="uk-UA" sz="2400" i="1" dirty="0"/>
              <a:t>покласти на стіл</a:t>
            </a:r>
          </a:p>
          <a:p>
            <a:pPr marL="0" indent="0">
              <a:buNone/>
            </a:pPr>
            <a:endParaRPr lang="uk-UA" sz="2400" i="1" dirty="0"/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Miejscownik</a:t>
            </a:r>
            <a:r>
              <a:rPr lang="pl-PL" sz="2400" dirty="0"/>
              <a:t>: </a:t>
            </a:r>
            <a:r>
              <a:rPr lang="ru-RU" sz="2400" dirty="0"/>
              <a:t>„статичні відношення” (дія на поверхні) – </a:t>
            </a:r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 чому  </a:t>
            </a:r>
            <a:r>
              <a:rPr lang="ru-RU" sz="2400" i="1" dirty="0"/>
              <a:t>покласти на столі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794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819376-F352-409C-8EFD-5E251813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https://polonista.umk.pl/pliki/miejscownik-Gosia.pdf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55998BA-4B46-4DCF-A19E-10DEC5F6F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983" y="2015231"/>
            <a:ext cx="6384456" cy="4305669"/>
          </a:xfrm>
        </p:spPr>
      </p:pic>
    </p:spTree>
    <p:extLst>
      <p:ext uri="{BB962C8B-B14F-4D97-AF65-F5344CB8AC3E}">
        <p14:creationId xmlns:p14="http://schemas.microsoft.com/office/powerpoint/2010/main" val="335398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8C0861-D00E-4232-9536-22380336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5014"/>
          </a:xfrm>
        </p:spPr>
        <p:txBody>
          <a:bodyPr/>
          <a:lstStyle/>
          <a:p>
            <a:r>
              <a:rPr lang="pl-PL" dirty="0"/>
              <a:t>Zadania: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425EDF-0520-43BD-867A-8FFF74E0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518083"/>
            <a:ext cx="8750219" cy="4523280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Swoistość językowych obrazów świata? Przewaga „dynamiczności” w języku polskim i przewaga „statyczności” w języku ukraińskim?</a:t>
            </a:r>
          </a:p>
          <a:p>
            <a:r>
              <a:rPr lang="pl-PL" sz="2400" dirty="0"/>
              <a:t>Uściślenie statusu normatywnego wariantów polskich i ukraińskich: frekwencja, uwarunkowania kontekstowe, osobliwości pragmatyczne etc.</a:t>
            </a:r>
          </a:p>
          <a:p>
            <a:r>
              <a:rPr lang="pl-PL" sz="2400" dirty="0"/>
              <a:t>Rekomendacje dla Ukraińców uczących się języka polskiego jako obcego: informacja dla przygotowywanego poradnika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Próba rozwiązania: </a:t>
            </a:r>
          </a:p>
          <a:p>
            <a:pPr marL="0" indent="0">
              <a:buNone/>
            </a:pPr>
            <a:r>
              <a:rPr lang="pl-PL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2. część referatu: Małgorzata Gębka-Wolak i </a:t>
            </a:r>
            <a:r>
              <a:rPr lang="pl-PL" sz="24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Iryna</a:t>
            </a:r>
            <a:r>
              <a:rPr lang="pl-PL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Bundza</a:t>
            </a:r>
          </a:p>
        </p:txBody>
      </p:sp>
    </p:spTree>
    <p:extLst>
      <p:ext uri="{BB962C8B-B14F-4D97-AF65-F5344CB8AC3E}">
        <p14:creationId xmlns:p14="http://schemas.microsoft.com/office/powerpoint/2010/main" val="2760544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D0C52F-CAE5-4AFD-8CB2-EECFA219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3C4A81-98BB-4E14-B9C0-6F2C7EF68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449"/>
            <a:ext cx="8596668" cy="4549913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					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Dziękuję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A1F9274-5208-45F8-B35F-2502C7B7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76" y="5535085"/>
            <a:ext cx="3206774" cy="122540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983ED97-89CD-4772-9112-B16F9E1A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37" y="5535085"/>
            <a:ext cx="1304657" cy="122540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C037755-BA57-4A30-827F-CCA8E09D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294" y="5599098"/>
            <a:ext cx="2725148" cy="1097375"/>
          </a:xfrm>
          <a:prstGeom prst="rect">
            <a:avLst/>
          </a:prstGeom>
        </p:spPr>
      </p:pic>
      <p:pic>
        <p:nvPicPr>
          <p:cNvPr id="7" name="Picture 4" descr="https://lh7-us.googleusercontent.com/LTAVJIAoNDBYhwunlSD5zqVFhEoXruzLc0izXUvj8HAaFdDgWH1FO1ItSMoOiqwCIHdhZqAipUvNbBYia3xVZwxB9dQmenIbKKALR6R4WxKGdTVoe2Fl08cXFG5GV-Gwxks7HpXyC46V49vlyDO0EA=s2048">
            <a:extLst>
              <a:ext uri="{FF2B5EF4-FFF2-40B4-BE49-F238E27FC236}">
                <a16:creationId xmlns:a16="http://schemas.microsoft.com/office/drawing/2014/main" id="{5859327D-49B0-4E4D-87DD-C10DAE85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01" y="5663587"/>
            <a:ext cx="1502205" cy="10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9424724-F162-4C51-9D6C-6192D63CD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3450" y="5663587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23459-5CDF-4A04-92A0-881C3D54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7" y="254493"/>
            <a:ext cx="8596668" cy="1320800"/>
          </a:xfrm>
        </p:spPr>
        <p:txBody>
          <a:bodyPr/>
          <a:lstStyle/>
          <a:p>
            <a:r>
              <a:rPr lang="pl-PL" dirty="0"/>
              <a:t>https://polonista.umk.pl/pages/home/ 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4855F31-1DD0-462E-B7C9-4F58D970A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666" y="1334871"/>
            <a:ext cx="6170227" cy="4913529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EAD3CB1-BE59-47DC-80B0-D674C9AE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670" y="2495835"/>
            <a:ext cx="2893874" cy="11058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5265447-93BD-4FE5-A226-54CA01013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347" y="3788100"/>
            <a:ext cx="1942233" cy="18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6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6AC894-7FD3-4530-9918-4620AB2B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Koncepcja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391D7-B2D1-4DF5-A806-399AF63E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1" y="1589103"/>
            <a:ext cx="8510522" cy="4669269"/>
          </a:xfrm>
        </p:spPr>
        <p:txBody>
          <a:bodyPr>
            <a:normAutofit/>
          </a:bodyPr>
          <a:lstStyle/>
          <a:p>
            <a:r>
              <a:rPr lang="pl-PL" sz="2400" dirty="0"/>
              <a:t>Problemy relacji między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językoznawstwem </a:t>
            </a:r>
            <a:r>
              <a:rPr lang="pl-PL" sz="2400" dirty="0">
                <a:solidFill>
                  <a:schemeClr val="tx1"/>
                </a:solidFill>
              </a:rPr>
              <a:t>polonistycznym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dirty="0"/>
              <a:t>a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glottodydaktyką</a:t>
            </a:r>
            <a:r>
              <a:rPr lang="pl-PL" sz="2400" dirty="0"/>
              <a:t> polonistyczną. </a:t>
            </a:r>
          </a:p>
          <a:p>
            <a:r>
              <a:rPr lang="pl-PL" sz="2400" dirty="0"/>
              <a:t>Zakłada się, że te dwie dziedziny wiedzy są otwarte na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transfer </a:t>
            </a:r>
            <a:r>
              <a:rPr lang="pl-PL" sz="2400" dirty="0"/>
              <a:t>Obiektem transferu jest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przenoszenie wiedzy (doświadczeń)</a:t>
            </a:r>
            <a:r>
              <a:rPr lang="pl-PL" sz="2400" dirty="0"/>
              <a:t>. </a:t>
            </a:r>
          </a:p>
          <a:p>
            <a:r>
              <a:rPr lang="pl-PL" sz="2400" dirty="0"/>
              <a:t>Człony transferu </a:t>
            </a:r>
          </a:p>
          <a:p>
            <a:pPr marL="0" indent="0">
              <a:buNone/>
            </a:pPr>
            <a:r>
              <a:rPr lang="pl-PL" sz="2400" dirty="0"/>
              <a:t>	1) doświadczenia w zakresie polszczyzny ogólnej </a:t>
            </a:r>
          </a:p>
          <a:p>
            <a:pPr marL="0" indent="0">
              <a:buNone/>
            </a:pPr>
            <a:r>
              <a:rPr lang="pl-PL" sz="2400" dirty="0"/>
              <a:t>	2) doświadczenia w zakresie polszczyzny osób z     	pierwszym językiem ukraińskim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7772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D11F6-E641-4D7C-9C97-718C313D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068"/>
            <a:ext cx="8596668" cy="1320800"/>
          </a:xfrm>
        </p:spPr>
        <p:txBody>
          <a:bodyPr/>
          <a:lstStyle/>
          <a:p>
            <a:pPr algn="ctr"/>
            <a:r>
              <a:rPr lang="pl-PL" dirty="0"/>
              <a:t>Teza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C84BD6-70BB-485D-BE65-29CF78A2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26"/>
            <a:ext cx="8596668" cy="4230948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r>
              <a:rPr lang="pl-PL" sz="2400" dirty="0"/>
              <a:t>Możliwość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wzajemności (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</a:rPr>
              <a:t>dwuwektorowości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pl-PL" sz="2400" dirty="0"/>
              <a:t>transferu. </a:t>
            </a:r>
          </a:p>
          <a:p>
            <a:r>
              <a:rPr lang="pl-PL" sz="2400" dirty="0"/>
              <a:t>Działanie wzajemnego transferu owocuje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wzbogaceniem zarówno glottodydaktyki </a:t>
            </a:r>
            <a:r>
              <a:rPr lang="pl-PL" sz="2400" dirty="0"/>
              <a:t>(co raczej jest oczywiste),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jak i językoznawstwa</a:t>
            </a:r>
            <a:r>
              <a:rPr lang="pl-PL" sz="2400" dirty="0"/>
              <a:t> (</a:t>
            </a:r>
            <a:r>
              <a:rPr lang="pl-PL" sz="2400" u="sng" dirty="0"/>
              <a:t>co oczywiste nie jest</a:t>
            </a:r>
            <a:r>
              <a:rPr lang="pl-PL" sz="2400" dirty="0"/>
              <a:t>).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3135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F49180-ED7F-4361-B59D-173E28BB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2" y="150920"/>
            <a:ext cx="8483889" cy="639193"/>
          </a:xfrm>
        </p:spPr>
        <p:txBody>
          <a:bodyPr>
            <a:normAutofit fontScale="90000"/>
          </a:bodyPr>
          <a:lstStyle/>
          <a:p>
            <a:r>
              <a:rPr lang="pl-PL" dirty="0"/>
              <a:t>	Wektory transferu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58CD8C-CB0E-4A47-B4A7-07C5C3F4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2" y="790113"/>
            <a:ext cx="8643687" cy="5810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Wektor 1: glottodydaktyka – językoznawstwo</a:t>
            </a:r>
          </a:p>
          <a:p>
            <a:r>
              <a:rPr lang="pl-PL" sz="2000" dirty="0"/>
              <a:t>wychodzi się od interferencyjnej formy </a:t>
            </a:r>
            <a:r>
              <a:rPr lang="pl-PL" sz="2000" u="sng" dirty="0"/>
              <a:t>w języku polskim Ukraińców</a:t>
            </a:r>
            <a:r>
              <a:rPr lang="pl-PL" sz="2000" dirty="0"/>
              <a:t>, </a:t>
            </a:r>
          </a:p>
          <a:p>
            <a:r>
              <a:rPr lang="pl-PL" sz="2000" dirty="0"/>
              <a:t>słownik nie daje satysfakcjonującej odpowiedzi na pytanie glottodydaktyka (w Ukrainie) i uczącego się o normę,</a:t>
            </a:r>
          </a:p>
          <a:p>
            <a:r>
              <a:rPr lang="pl-PL" sz="2000" dirty="0"/>
              <a:t>staje się to </a:t>
            </a:r>
            <a:r>
              <a:rPr lang="pl-PL" sz="2000" u="sng" dirty="0"/>
              <a:t>impulsem dla językoznawcy do podjęcia pogłębionych badań korpusowych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Wektor 2: językoznawstwo – glottodydaktyka</a:t>
            </a:r>
          </a:p>
          <a:p>
            <a:r>
              <a:rPr lang="pl-PL" sz="2000" dirty="0"/>
              <a:t>po badaniach korpusowych ustala się status normatywny (wątpliwych) wariantów </a:t>
            </a:r>
            <a:r>
              <a:rPr lang="pl-PL" sz="2000" dirty="0" err="1"/>
              <a:t>rekcyjnych</a:t>
            </a:r>
            <a:r>
              <a:rPr lang="pl-PL" sz="2000" dirty="0"/>
              <a:t>,</a:t>
            </a:r>
          </a:p>
          <a:p>
            <a:r>
              <a:rPr lang="pl-PL" sz="2000" dirty="0"/>
              <a:t>wyniki badań w formie uproszczonej </a:t>
            </a:r>
            <a:r>
              <a:rPr lang="pl-PL" sz="2000" u="sng" dirty="0"/>
              <a:t>„wracają” do przestrzeni glottodydaktycznej</a:t>
            </a:r>
            <a:r>
              <a:rPr lang="pl-PL" sz="2000" dirty="0"/>
              <a:t>,</a:t>
            </a:r>
          </a:p>
          <a:p>
            <a:r>
              <a:rPr lang="pl-PL" sz="2000" dirty="0"/>
              <a:t>powstaje jasna odpowiedź na pytanie o normę glottodydaktyka (w Ukrainie) i uczącego się.</a:t>
            </a:r>
          </a:p>
        </p:txBody>
      </p:sp>
    </p:spTree>
    <p:extLst>
      <p:ext uri="{BB962C8B-B14F-4D97-AF65-F5344CB8AC3E}">
        <p14:creationId xmlns:p14="http://schemas.microsoft.com/office/powerpoint/2010/main" val="42829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695053-0F5E-463F-913C-5414FA0E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81DA0-1B18-44B8-A433-5E3D1E8BE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/>
              <a:t>„Właściwe użycia składniowe polszczyzny.</a:t>
            </a:r>
          </a:p>
          <a:p>
            <a:pPr marL="0" indent="0">
              <a:buNone/>
            </a:pPr>
            <a:r>
              <a:rPr lang="pl-PL" sz="2800" b="1" dirty="0"/>
              <a:t> 	Poradnik z ćwiczeniami </a:t>
            </a:r>
          </a:p>
          <a:p>
            <a:pPr marL="0" indent="0">
              <a:buNone/>
            </a:pPr>
            <a:r>
              <a:rPr lang="pl-PL" sz="2800" b="1" dirty="0"/>
              <a:t> 	nie tylko dla Ukraińców”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09C144-6027-4171-BE27-7A2B6AAE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35" y="2973772"/>
            <a:ext cx="4058569" cy="32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283D6-98BF-4EE7-B3AB-0CAEF23F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pPr algn="ctr"/>
            <a:r>
              <a:rPr lang="pl-PL" dirty="0"/>
              <a:t>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7F81CE-9595-41B4-8C08-5E22FB8BC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8" y="985421"/>
            <a:ext cx="8430623" cy="5716341"/>
          </a:xfrm>
        </p:spPr>
        <p:txBody>
          <a:bodyPr/>
          <a:lstStyle/>
          <a:p>
            <a:r>
              <a:rPr lang="pl-PL" sz="2400" dirty="0"/>
              <a:t>W polszczyźnie osób z pierwszym językiem ukraińskim funkcjonują przykłady rekcji</a:t>
            </a:r>
          </a:p>
          <a:p>
            <a:pPr marL="0" indent="0">
              <a:buNone/>
            </a:pPr>
            <a:r>
              <a:rPr lang="pl-PL" sz="2400" dirty="0"/>
              <a:t>		  </a:t>
            </a:r>
            <a:r>
              <a:rPr lang="pl-PL" sz="2400" i="1" dirty="0"/>
              <a:t>podręcznik dla szkół</a:t>
            </a:r>
          </a:p>
          <a:p>
            <a:pPr marL="0" indent="0">
              <a:buNone/>
            </a:pPr>
            <a:r>
              <a:rPr lang="pl-PL" sz="2400" i="1" dirty="0"/>
              <a:t>		  podręcznik z historii</a:t>
            </a:r>
          </a:p>
          <a:p>
            <a:pPr marL="0" indent="0">
              <a:buNone/>
            </a:pPr>
            <a:r>
              <a:rPr lang="pl-PL" sz="2400" dirty="0"/>
              <a:t>		</a:t>
            </a:r>
            <a:endParaRPr lang="pl-PL" sz="2400" i="1" dirty="0"/>
          </a:p>
          <a:p>
            <a:r>
              <a:rPr lang="pl-PL" sz="2400" dirty="0"/>
              <a:t>Ich odpowiedniki w polszczyźnie ogólnej, a w szczególności te, które mają realizacje wariantywne, stają się przedmiotem pogłębionych analiz normatywnych. 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pl-PL" sz="2400" i="1" dirty="0"/>
              <a:t>podręcznik do historii, podręcznik historii</a:t>
            </a:r>
          </a:p>
          <a:p>
            <a:pPr marL="0" indent="0">
              <a:buNone/>
            </a:pPr>
            <a:r>
              <a:rPr lang="pl-PL" sz="2400" i="1" dirty="0"/>
              <a:t>	podręcznik do szkół, podręcznik dla szkół?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65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25A9F-6CCD-4EAB-95D8-F803C37F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FC1E1A8-AAF1-42C0-919C-48F41730C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80" y="439393"/>
            <a:ext cx="8854694" cy="5412588"/>
          </a:xfrm>
        </p:spPr>
      </p:pic>
    </p:spTree>
    <p:extLst>
      <p:ext uri="{BB962C8B-B14F-4D97-AF65-F5344CB8AC3E}">
        <p14:creationId xmlns:p14="http://schemas.microsoft.com/office/powerpoint/2010/main" val="186303092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552</Words>
  <Application>Microsoft Office PowerPoint</Application>
  <PresentationFormat>Panoramiczny</PresentationFormat>
  <Paragraphs>123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Faseta</vt:lpstr>
      <vt:lpstr>Zanurzyć się w składni, zanurzyć się w składnię? Problemy wariantywnej rekcji  w nauczaniu polszczyzny Ukraińców:  na przykładzie czasownika zanurzyć (się).  Сz. 1: prezentacja problemów</vt:lpstr>
      <vt:lpstr>Projekt badawczo-dydaktyczny</vt:lpstr>
      <vt:lpstr>https://polonista.umk.pl/pages/home/  </vt:lpstr>
      <vt:lpstr>Koncepcja</vt:lpstr>
      <vt:lpstr>Teza</vt:lpstr>
      <vt:lpstr> Wektory transferu</vt:lpstr>
      <vt:lpstr>Prezentacja programu PowerPoint</vt:lpstr>
      <vt:lpstr>Przykład</vt:lpstr>
      <vt:lpstr>Prezentacja programu PowerPoint</vt:lpstr>
      <vt:lpstr>Wielki słownik języka polskiego </vt:lpstr>
      <vt:lpstr>Internet</vt:lpstr>
      <vt:lpstr>Prezentacja programu PowerPoint</vt:lpstr>
      <vt:lpstr>Prezentacja programu PowerPoint</vt:lpstr>
      <vt:lpstr>Prezentacja programu PowerPoint</vt:lpstr>
      <vt:lpstr>Walenty</vt:lpstr>
      <vt:lpstr>Prezentacja programu PowerPoint</vt:lpstr>
      <vt:lpstr>Korpus 2011-2020</vt:lpstr>
      <vt:lpstr>… nie tylko dla Ukraińców?</vt:lpstr>
      <vt:lpstr>Typy relacji odpowiedników rekcyjnych polsko-ukraińskich</vt:lpstr>
      <vt:lpstr>Ekwiwalencja częściowa</vt:lpstr>
      <vt:lpstr>Prezentacja programu PowerPoint</vt:lpstr>
      <vt:lpstr>Ukraińska literatura przedmiotu</vt:lpstr>
      <vt:lpstr>https://polonista.umk.pl/pliki/miejscownik-Gosia.pdf</vt:lpstr>
      <vt:lpstr>Zadania: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Zanurzyć się w składni, zanurzyć się w składnię? Problemy wariantywnej rekcji  w nauczaniu polszczyzny Ukraińców:  na przykładzie czasownika zanurzyć (się).  Сz. 1: prezentacja problemów</dc:title>
  <dc:creator>U</dc:creator>
  <cp:lastModifiedBy>U</cp:lastModifiedBy>
  <cp:revision>36</cp:revision>
  <dcterms:created xsi:type="dcterms:W3CDTF">2024-04-11T12:46:57Z</dcterms:created>
  <dcterms:modified xsi:type="dcterms:W3CDTF">2024-04-19T21:18:00Z</dcterms:modified>
</cp:coreProperties>
</file>